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7"/>
  </p:notesMasterIdLst>
  <p:sldIdLst>
    <p:sldId id="257" r:id="rId3"/>
    <p:sldId id="512" r:id="rId4"/>
    <p:sldId id="514" r:id="rId5"/>
    <p:sldId id="515" r:id="rId6"/>
    <p:sldId id="516" r:id="rId7"/>
    <p:sldId id="518" r:id="rId8"/>
    <p:sldId id="519" r:id="rId9"/>
    <p:sldId id="520" r:id="rId10"/>
    <p:sldId id="524" r:id="rId11"/>
    <p:sldId id="525" r:id="rId12"/>
    <p:sldId id="545" r:id="rId13"/>
    <p:sldId id="543" r:id="rId14"/>
    <p:sldId id="522" r:id="rId15"/>
    <p:sldId id="503" r:id="rId16"/>
  </p:sldIdLst>
  <p:sldSz cx="9144000" cy="5143500" type="screen16x9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7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5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3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886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064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240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418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0033"/>
    <a:srgbClr val="FBB99F"/>
    <a:srgbClr val="F7713B"/>
    <a:srgbClr val="FCCDBA"/>
    <a:srgbClr val="FBBCA3"/>
    <a:srgbClr val="9999FF"/>
    <a:srgbClr val="9966FF"/>
    <a:srgbClr val="66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9" autoAdjust="0"/>
    <p:restoredTop sz="96404" autoAdjust="0"/>
  </p:normalViewPr>
  <p:slideViewPr>
    <p:cSldViewPr>
      <p:cViewPr varScale="1">
        <p:scale>
          <a:sx n="113" d="100"/>
          <a:sy n="113" d="100"/>
        </p:scale>
        <p:origin x="922" y="91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F261D7-6289-4163-9446-B75C2FA2E763}" type="datetimeFigureOut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113"/>
            <a:ext cx="5438775" cy="44677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F4B1CE-E28E-4493-9075-3AF38FF4F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431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60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56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8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80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70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7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37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4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6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81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70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760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42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337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21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02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78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85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9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4898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84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02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2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5"/>
            <a:ext cx="2133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07857E-C07A-4EC7-9830-268490821527}" type="datetime1">
              <a:rPr lang="ru-RU"/>
              <a:pPr>
                <a:defRPr/>
              </a:pPr>
              <a:t>05.03.2023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8B9F50-2DD6-475E-B233-955B1E9A2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55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84" indent="-3428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1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4"/>
            <a:ext cx="2133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E807857E-C07A-4EC7-9830-268490821527}" type="datetime1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05.03.2023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CC8B9F50-2DD6-475E-B233-955B1E9A29F0}" type="slidenum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45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Users\Гульнара\Desktop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7780" y="249492"/>
            <a:ext cx="4995174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50" b="1" spc="38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 ПРИЁМА ДЕТЕЙ </a:t>
            </a:r>
          </a:p>
          <a:p>
            <a:pPr algn="ctr"/>
            <a:r>
              <a:rPr lang="ru-RU" sz="4050" b="1" spc="38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1 КЛАСС</a:t>
            </a:r>
          </a:p>
        </p:txBody>
      </p:sp>
    </p:spTree>
    <p:extLst>
      <p:ext uri="{BB962C8B-B14F-4D97-AF65-F5344CB8AC3E}">
        <p14:creationId xmlns:p14="http://schemas.microsoft.com/office/powerpoint/2010/main" val="1805204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7360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Документы, регламентирующие </a:t>
            </a:r>
          </a:p>
          <a:p>
            <a:pPr algn="ctr"/>
            <a:r>
              <a:rPr lang="ru-RU" sz="2000" b="1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в 1 класс 2023-2024 учебном году:</a:t>
            </a:r>
            <a:endParaRPr lang="ru-RU" sz="2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059582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Приказом </a:t>
            </a:r>
            <a:r>
              <a:rPr lang="ru-RU" sz="1400" b="1" i="0" dirty="0" err="1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Минпросвещения</a:t>
            </a:r>
            <a:r>
              <a:rPr lang="ru-RU" sz="14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 от 2 сентября 2020 года №458 «Об утверждении Порядка приема на обучение по образовательным программам начального общего, основного общего и среднего общего образования»; </a:t>
            </a:r>
          </a:p>
          <a:p>
            <a:endParaRPr lang="ru-RU" sz="1400" b="1" i="0" dirty="0">
              <a:solidFill>
                <a:srgbClr val="002060"/>
              </a:solidFill>
              <a:effectLst/>
              <a:latin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b="1" dirty="0">
              <a:solidFill>
                <a:srgbClr val="002060"/>
              </a:solidFill>
              <a:latin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ФЗ-273 от 2012 года «Об образовании в Российской Федерации»;</a:t>
            </a:r>
          </a:p>
          <a:p>
            <a:endParaRPr lang="ru-RU" sz="1400" b="1" i="0" dirty="0">
              <a:solidFill>
                <a:srgbClr val="002060"/>
              </a:solidFill>
              <a:effectLst/>
              <a:latin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b="1" dirty="0">
              <a:solidFill>
                <a:srgbClr val="002060"/>
              </a:solidFill>
              <a:latin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 Изменения в порядке зачисления детей в первый класс в 2023 году утверждены в Приказе </a:t>
            </a:r>
            <a:r>
              <a:rPr lang="ru-RU" sz="1400" b="1" i="0" dirty="0" err="1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Минпросвещения</a:t>
            </a:r>
            <a:r>
              <a:rPr lang="ru-RU" sz="14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 от 30 августа 2022 года №784.</a:t>
            </a:r>
          </a:p>
          <a:p>
            <a:endParaRPr lang="ru-RU" sz="1400" b="1" dirty="0">
              <a:solidFill>
                <a:srgbClr val="002060"/>
              </a:solidFill>
              <a:latin typeface="Roboto" panose="02000000000000000000" pitchFamily="2" charset="0"/>
            </a:endParaRPr>
          </a:p>
          <a:p>
            <a:r>
              <a:rPr lang="ru-RU" sz="14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        Они вступят в силу с 1 марта 2023 года.</a:t>
            </a:r>
            <a:br>
              <a:rPr lang="ru-RU" sz="1400" b="1" dirty="0">
                <a:solidFill>
                  <a:srgbClr val="002060"/>
                </a:solidFill>
              </a:rPr>
            </a:br>
            <a:br>
              <a:rPr lang="ru-RU" sz="1200" dirty="0"/>
            </a:br>
            <a:endParaRPr lang="ru-RU" sz="1200" dirty="0">
              <a:solidFill>
                <a:schemeClr val="tx2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8" name="Picture 2" descr="D:\Users\Гульнара\Desktop\1.jpg">
            <a:extLst>
              <a:ext uri="{FF2B5EF4-FFF2-40B4-BE49-F238E27FC236}">
                <a16:creationId xmlns:a16="http://schemas.microsoft.com/office/drawing/2014/main" id="{4A69E2E6-4BF4-414F-8BA4-98751BFAF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05141"/>
            <a:ext cx="2784024" cy="186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67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807468" y="312738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Особенности приема в 1 класс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038563"/>
            <a:ext cx="8080449" cy="378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Обучение в начальной школе начинается с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6 лет 6 месяцев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(при отсутствии противопоказаний по состоянию здоровья, но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не позже 8 лет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Для обучения в более раннем или позднем возрасте требуется: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письменное заявление родителей (законных представителей)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разрешение учредителя 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Запрещается проводить индивидуальный или конкурсный отбор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в любой форме </a:t>
            </a:r>
            <a:r>
              <a:rPr lang="ru-RU" sz="2000" i="1" dirty="0">
                <a:solidFill>
                  <a:srgbClr val="002060"/>
                </a:solidFill>
                <a:cs typeface="Times New Roman" panose="02020603050405020304" pitchFamily="18" charset="0"/>
              </a:rPr>
              <a:t>(статья 67 273-ФЗ «Об образовании в Российской Федерации)</a:t>
            </a:r>
          </a:p>
          <a:p>
            <a:pPr algn="just"/>
            <a:endParaRPr lang="ru-RU" sz="2000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7319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65174" y="1466621"/>
            <a:ext cx="8055299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Дети с ОВЗ принимаются на обучение  по адаптированным образовательным программам только с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согласия родителей </a:t>
            </a:r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(законных представителей) и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основании рекомендаций ПМПК (в заключении определяется вид АООП)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5174" y="312738"/>
            <a:ext cx="7695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Прием на обучение детей с ОВЗ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26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61452"/>
            <a:ext cx="868362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Места в образовательные организации предоставляются</a:t>
            </a:r>
            <a:endParaRPr lang="ru-RU" sz="20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3325" y="684495"/>
            <a:ext cx="2451958" cy="9314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внеочередном порядке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36900" y="682863"/>
            <a:ext cx="2664296" cy="933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30910" y="713957"/>
            <a:ext cx="2386149" cy="902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3325" y="2129940"/>
            <a:ext cx="2539190" cy="2434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образовательные организации, </a:t>
            </a:r>
            <a:r>
              <a:rPr lang="ru-RU" sz="1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интернат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работникам прокуратуры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судей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сотрудников следственного комитета</a:t>
            </a:r>
          </a:p>
          <a:p>
            <a:pPr lvl="0" algn="ctr"/>
            <a:endParaRPr lang="ru-RU" b="1" u="sng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36901" y="2129940"/>
            <a:ext cx="2863292" cy="2434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детям, в те образовательные организации, в которых обучаются их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полнородные и </a:t>
            </a:r>
            <a:r>
              <a:rPr lang="ru-RU" sz="1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неполнородные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братья и (или)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сестры,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усыновленных (удочеренных) или находящихся под опекой или попечительством в семье, включая приемные семьи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/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95562" y="2177862"/>
            <a:ext cx="2421497" cy="23864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военнослужащих </a:t>
            </a:r>
            <a:r>
              <a:rPr lang="ru-RU" sz="1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(внимание мобилизованные в СВО)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сотрудников полиции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их семей</a:t>
            </a:r>
          </a:p>
          <a:p>
            <a:pPr lvl="0" algn="ctr"/>
            <a:r>
              <a:rPr lang="ru-RU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1716988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591722" y="1717665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363994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63872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563638"/>
            <a:ext cx="4176464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30.03. - 30.06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имеющих преимущественное право;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проживающих на закрепленной территории.</a:t>
            </a:r>
          </a:p>
          <a:p>
            <a:endParaRPr lang="ru-RU" sz="2000" b="1" dirty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6.07-5.09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приема документов</a:t>
            </a:r>
            <a:endParaRPr lang="ru-RU" sz="32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school51kem.ucoz.ru/1klass/priem_v_shkolu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2" b="6861"/>
          <a:stretch/>
        </p:blipFill>
        <p:spPr bwMode="auto">
          <a:xfrm>
            <a:off x="4945124" y="1563638"/>
            <a:ext cx="414960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49777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330" y="263659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 dirty="0"/>
          </a:p>
        </p:txBody>
      </p:sp>
      <p:sp>
        <p:nvSpPr>
          <p:cNvPr id="3" name="object 3"/>
          <p:cNvSpPr/>
          <p:nvPr/>
        </p:nvSpPr>
        <p:spPr>
          <a:xfrm>
            <a:off x="5545264" y="1997297"/>
            <a:ext cx="1906429" cy="645795"/>
          </a:xfrm>
          <a:custGeom>
            <a:avLst/>
            <a:gdLst/>
            <a:ahLst/>
            <a:cxnLst/>
            <a:rect l="l" t="t" r="r" b="b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26741" y="213561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посредством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609" y="2643092"/>
            <a:ext cx="1896428" cy="902970"/>
            <a:chOff x="9036177" y="3521646"/>
            <a:chExt cx="2528570" cy="1203960"/>
          </a:xfrm>
        </p:grpSpPr>
        <p:sp>
          <p:nvSpPr>
            <p:cNvPr id="6" name="object 6"/>
            <p:cNvSpPr/>
            <p:nvPr/>
          </p:nvSpPr>
          <p:spPr>
            <a:xfrm>
              <a:off x="9262110" y="3526409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06792" y="2967799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83607" y="3594951"/>
            <a:ext cx="3609422" cy="1268729"/>
            <a:chOff x="8770873" y="4715700"/>
            <a:chExt cx="2663825" cy="1691639"/>
          </a:xfrm>
          <a:solidFill>
            <a:srgbClr val="002060"/>
          </a:solidFill>
        </p:grpSpPr>
        <p:sp>
          <p:nvSpPr>
            <p:cNvPr id="11" name="object 11"/>
            <p:cNvSpPr/>
            <p:nvPr/>
          </p:nvSpPr>
          <p:spPr>
            <a:xfrm>
              <a:off x="10361802" y="4720463"/>
              <a:ext cx="59690" cy="805180"/>
            </a:xfrm>
            <a:custGeom>
              <a:avLst/>
              <a:gdLst/>
              <a:ahLst/>
              <a:cxnLst/>
              <a:rect l="l" t="t" r="r" b="b"/>
              <a:pathLst>
                <a:path w="59690" h="805179">
                  <a:moveTo>
                    <a:pt x="21463" y="0"/>
                  </a:moveTo>
                  <a:lnTo>
                    <a:pt x="31333" y="50020"/>
                  </a:lnTo>
                  <a:lnTo>
                    <a:pt x="39704" y="100235"/>
                  </a:lnTo>
                  <a:lnTo>
                    <a:pt x="46577" y="150613"/>
                  </a:lnTo>
                  <a:lnTo>
                    <a:pt x="51952" y="201120"/>
                  </a:lnTo>
                  <a:lnTo>
                    <a:pt x="55831" y="251722"/>
                  </a:lnTo>
                  <a:lnTo>
                    <a:pt x="58215" y="302386"/>
                  </a:lnTo>
                  <a:lnTo>
                    <a:pt x="59104" y="353077"/>
                  </a:lnTo>
                  <a:lnTo>
                    <a:pt x="58499" y="403764"/>
                  </a:lnTo>
                  <a:lnTo>
                    <a:pt x="56401" y="454412"/>
                  </a:lnTo>
                  <a:lnTo>
                    <a:pt x="52812" y="504988"/>
                  </a:lnTo>
                  <a:lnTo>
                    <a:pt x="47732" y="555458"/>
                  </a:lnTo>
                  <a:lnTo>
                    <a:pt x="41161" y="605790"/>
                  </a:lnTo>
                  <a:lnTo>
                    <a:pt x="33102" y="655948"/>
                  </a:lnTo>
                  <a:lnTo>
                    <a:pt x="23555" y="705900"/>
                  </a:lnTo>
                  <a:lnTo>
                    <a:pt x="12520" y="755613"/>
                  </a:lnTo>
                  <a:lnTo>
                    <a:pt x="0" y="805053"/>
                  </a:lnTo>
                </a:path>
              </a:pathLst>
            </a:custGeom>
            <a:grpFill/>
            <a:ln w="95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2494660" y="0"/>
                  </a:moveTo>
                  <a:lnTo>
                    <a:pt x="143509" y="0"/>
                  </a:lnTo>
                  <a:lnTo>
                    <a:pt x="98153" y="7314"/>
                  </a:lnTo>
                  <a:lnTo>
                    <a:pt x="58759" y="27683"/>
                  </a:lnTo>
                  <a:lnTo>
                    <a:pt x="27692" y="58742"/>
                  </a:lnTo>
                  <a:lnTo>
                    <a:pt x="7317" y="98130"/>
                  </a:lnTo>
                  <a:lnTo>
                    <a:pt x="0" y="143484"/>
                  </a:lnTo>
                  <a:lnTo>
                    <a:pt x="0" y="717435"/>
                  </a:lnTo>
                  <a:lnTo>
                    <a:pt x="7317" y="762789"/>
                  </a:lnTo>
                  <a:lnTo>
                    <a:pt x="27692" y="802177"/>
                  </a:lnTo>
                  <a:lnTo>
                    <a:pt x="58759" y="833237"/>
                  </a:lnTo>
                  <a:lnTo>
                    <a:pt x="98153" y="853605"/>
                  </a:lnTo>
                  <a:lnTo>
                    <a:pt x="143509" y="860920"/>
                  </a:lnTo>
                  <a:lnTo>
                    <a:pt x="2494660" y="860920"/>
                  </a:lnTo>
                  <a:lnTo>
                    <a:pt x="2540017" y="853605"/>
                  </a:lnTo>
                  <a:lnTo>
                    <a:pt x="2579411" y="833237"/>
                  </a:lnTo>
                  <a:lnTo>
                    <a:pt x="2610478" y="802177"/>
                  </a:lnTo>
                  <a:lnTo>
                    <a:pt x="2630853" y="762789"/>
                  </a:lnTo>
                  <a:lnTo>
                    <a:pt x="2638171" y="717435"/>
                  </a:lnTo>
                  <a:lnTo>
                    <a:pt x="2638171" y="143484"/>
                  </a:lnTo>
                  <a:lnTo>
                    <a:pt x="2630853" y="98130"/>
                  </a:lnTo>
                  <a:lnTo>
                    <a:pt x="2610478" y="58742"/>
                  </a:lnTo>
                  <a:lnTo>
                    <a:pt x="2579411" y="27683"/>
                  </a:lnTo>
                  <a:lnTo>
                    <a:pt x="2540017" y="7314"/>
                  </a:lnTo>
                  <a:lnTo>
                    <a:pt x="24946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0" y="143484"/>
                  </a:moveTo>
                  <a:lnTo>
                    <a:pt x="7317" y="98130"/>
                  </a:lnTo>
                  <a:lnTo>
                    <a:pt x="27692" y="58742"/>
                  </a:lnTo>
                  <a:lnTo>
                    <a:pt x="58759" y="27683"/>
                  </a:lnTo>
                  <a:lnTo>
                    <a:pt x="98153" y="7314"/>
                  </a:lnTo>
                  <a:lnTo>
                    <a:pt x="143509" y="0"/>
                  </a:lnTo>
                  <a:lnTo>
                    <a:pt x="2494660" y="0"/>
                  </a:lnTo>
                  <a:lnTo>
                    <a:pt x="2540017" y="7314"/>
                  </a:lnTo>
                  <a:lnTo>
                    <a:pt x="2579411" y="27683"/>
                  </a:lnTo>
                  <a:lnTo>
                    <a:pt x="2610478" y="58742"/>
                  </a:lnTo>
                  <a:lnTo>
                    <a:pt x="2630853" y="98130"/>
                  </a:lnTo>
                  <a:lnTo>
                    <a:pt x="2638171" y="143484"/>
                  </a:lnTo>
                  <a:lnTo>
                    <a:pt x="2638171" y="717435"/>
                  </a:lnTo>
                  <a:lnTo>
                    <a:pt x="2630853" y="762789"/>
                  </a:lnTo>
                  <a:lnTo>
                    <a:pt x="2610478" y="802177"/>
                  </a:lnTo>
                  <a:lnTo>
                    <a:pt x="2579411" y="833237"/>
                  </a:lnTo>
                  <a:lnTo>
                    <a:pt x="2540017" y="853605"/>
                  </a:lnTo>
                  <a:lnTo>
                    <a:pt x="2494660" y="860920"/>
                  </a:lnTo>
                  <a:lnTo>
                    <a:pt x="143509" y="860920"/>
                  </a:lnTo>
                  <a:lnTo>
                    <a:pt x="98153" y="853605"/>
                  </a:lnTo>
                  <a:lnTo>
                    <a:pt x="58759" y="833237"/>
                  </a:lnTo>
                  <a:lnTo>
                    <a:pt x="27692" y="802177"/>
                  </a:lnTo>
                  <a:lnTo>
                    <a:pt x="7317" y="762789"/>
                  </a:lnTo>
                  <a:lnTo>
                    <a:pt x="0" y="717435"/>
                  </a:lnTo>
                  <a:lnTo>
                    <a:pt x="0" y="143484"/>
                  </a:lnTo>
                  <a:close/>
                </a:path>
              </a:pathLst>
            </a:custGeom>
            <a:grpFill/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45265" y="4293710"/>
            <a:ext cx="3118772" cy="487634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>
                <a:solidFill>
                  <a:schemeClr val="bg1"/>
                </a:solidFill>
              </a:rPr>
              <a:t>с использованием функционала (сервисов) ЕПГУ и региональных государственных информационных систем субъектов 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04215" y="3175692"/>
            <a:ext cx="2649855" cy="829628"/>
            <a:chOff x="6066282" y="5512308"/>
            <a:chExt cx="3533140" cy="1106170"/>
          </a:xfrm>
        </p:grpSpPr>
        <p:sp>
          <p:nvSpPr>
            <p:cNvPr id="16" name="object 16"/>
            <p:cNvSpPr/>
            <p:nvPr/>
          </p:nvSpPr>
          <p:spPr>
            <a:xfrm>
              <a:off x="7928610" y="6394361"/>
              <a:ext cx="1666239" cy="219710"/>
            </a:xfrm>
            <a:custGeom>
              <a:avLst/>
              <a:gdLst/>
              <a:ahLst/>
              <a:cxnLst/>
              <a:rect l="l" t="t" r="r" b="b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476995" y="3259557"/>
            <a:ext cx="1869514" cy="528061"/>
          </a:xfrm>
          <a:prstGeom prst="rect">
            <a:avLst/>
          </a:prstGeom>
        </p:spPr>
        <p:txBody>
          <a:bodyPr vert="horz" wrap="square" lIns="0" tIns="21431" rIns="0" bIns="0" rtlCol="0">
            <a:spAutoFit/>
          </a:bodyPr>
          <a:lstStyle/>
          <a:p>
            <a:pPr marL="9525" marR="3810" algn="ctr">
              <a:lnSpc>
                <a:spcPct val="91300"/>
              </a:lnSpc>
              <a:spcBef>
                <a:spcPts val="169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через операторов почтовой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связи общего пользования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заказным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письмом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endParaRPr sz="900" dirty="0">
              <a:latin typeface="Verdana"/>
              <a:cs typeface="Verdana"/>
            </a:endParaRPr>
          </a:p>
          <a:p>
            <a:pPr algn="ctr">
              <a:lnSpc>
                <a:spcPts val="990"/>
              </a:lnSpc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уведомлением</a:t>
            </a:r>
            <a:r>
              <a:rPr sz="900" spc="-2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вручении</a:t>
            </a:r>
            <a:endParaRPr sz="900" dirty="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51753" y="2954069"/>
            <a:ext cx="1800225" cy="1493330"/>
            <a:chOff x="5828792" y="3526408"/>
            <a:chExt cx="2400300" cy="1991106"/>
          </a:xfrm>
        </p:grpSpPr>
        <p:sp>
          <p:nvSpPr>
            <p:cNvPr id="21" name="object 21"/>
            <p:cNvSpPr/>
            <p:nvPr/>
          </p:nvSpPr>
          <p:spPr>
            <a:xfrm>
              <a:off x="6941088" y="4720589"/>
              <a:ext cx="130175" cy="796925"/>
            </a:xfrm>
            <a:custGeom>
              <a:avLst/>
              <a:gdLst/>
              <a:ahLst/>
              <a:cxnLst/>
              <a:rect l="l" t="t" r="r" b="b"/>
              <a:pathLst>
                <a:path w="130175" h="796925">
                  <a:moveTo>
                    <a:pt x="129762" y="796925"/>
                  </a:moveTo>
                  <a:lnTo>
                    <a:pt x="111003" y="749415"/>
                  </a:lnTo>
                  <a:lnTo>
                    <a:pt x="93688" y="701445"/>
                  </a:lnTo>
                  <a:lnTo>
                    <a:pt x="77820" y="653047"/>
                  </a:lnTo>
                  <a:lnTo>
                    <a:pt x="63407" y="604254"/>
                  </a:lnTo>
                  <a:lnTo>
                    <a:pt x="50452" y="555099"/>
                  </a:lnTo>
                  <a:lnTo>
                    <a:pt x="38963" y="505616"/>
                  </a:lnTo>
                  <a:lnTo>
                    <a:pt x="28943" y="455837"/>
                  </a:lnTo>
                  <a:lnTo>
                    <a:pt x="20399" y="405796"/>
                  </a:lnTo>
                  <a:lnTo>
                    <a:pt x="13336" y="355526"/>
                  </a:lnTo>
                  <a:lnTo>
                    <a:pt x="7759" y="305060"/>
                  </a:lnTo>
                  <a:lnTo>
                    <a:pt x="3674" y="254431"/>
                  </a:lnTo>
                  <a:lnTo>
                    <a:pt x="1085" y="203672"/>
                  </a:lnTo>
                  <a:lnTo>
                    <a:pt x="0" y="152816"/>
                  </a:lnTo>
                  <a:lnTo>
                    <a:pt x="421" y="101897"/>
                  </a:lnTo>
                  <a:lnTo>
                    <a:pt x="2357" y="50947"/>
                  </a:lnTo>
                  <a:lnTo>
                    <a:pt x="5810" y="0"/>
                  </a:lnTo>
                </a:path>
              </a:pathLst>
            </a:custGeom>
            <a:ln w="952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28792" y="3851528"/>
              <a:ext cx="2400300" cy="861060"/>
            </a:xfrm>
            <a:custGeom>
              <a:avLst/>
              <a:gdLst/>
              <a:ahLst/>
              <a:cxnLst/>
              <a:rect l="l" t="t" r="r" b="b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206" y="3526408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ln w="9525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713006" y="625416"/>
            <a:ext cx="8280023" cy="798523"/>
            <a:chOff x="359016" y="1099947"/>
            <a:chExt cx="6237605" cy="899794"/>
          </a:xfrm>
        </p:grpSpPr>
        <p:sp>
          <p:nvSpPr>
            <p:cNvPr id="28" name="object 28"/>
            <p:cNvSpPr/>
            <p:nvPr/>
          </p:nvSpPr>
          <p:spPr>
            <a:xfrm>
              <a:off x="371716" y="1112647"/>
              <a:ext cx="6212205" cy="874394"/>
            </a:xfrm>
            <a:custGeom>
              <a:avLst/>
              <a:gdLst/>
              <a:ahLst/>
              <a:cxnLst/>
              <a:rect l="l" t="t" r="r" b="b"/>
              <a:pathLst>
                <a:path w="6212205" h="874394">
                  <a:moveTo>
                    <a:pt x="6125603" y="0"/>
                  </a:moveTo>
                  <a:lnTo>
                    <a:pt x="86385" y="0"/>
                  </a:lnTo>
                  <a:lnTo>
                    <a:pt x="52763" y="6798"/>
                  </a:lnTo>
                  <a:lnTo>
                    <a:pt x="25304" y="25336"/>
                  </a:lnTo>
                  <a:lnTo>
                    <a:pt x="6789" y="52828"/>
                  </a:lnTo>
                  <a:lnTo>
                    <a:pt x="0" y="86487"/>
                  </a:lnTo>
                  <a:lnTo>
                    <a:pt x="0" y="787653"/>
                  </a:lnTo>
                  <a:lnTo>
                    <a:pt x="6789" y="821312"/>
                  </a:lnTo>
                  <a:lnTo>
                    <a:pt x="25304" y="848804"/>
                  </a:lnTo>
                  <a:lnTo>
                    <a:pt x="52763" y="867342"/>
                  </a:lnTo>
                  <a:lnTo>
                    <a:pt x="86385" y="874140"/>
                  </a:lnTo>
                  <a:lnTo>
                    <a:pt x="6125603" y="874140"/>
                  </a:lnTo>
                  <a:lnTo>
                    <a:pt x="6159189" y="867342"/>
                  </a:lnTo>
                  <a:lnTo>
                    <a:pt x="6186643" y="848804"/>
                  </a:lnTo>
                  <a:lnTo>
                    <a:pt x="6205167" y="821312"/>
                  </a:lnTo>
                  <a:lnTo>
                    <a:pt x="6211963" y="787653"/>
                  </a:lnTo>
                  <a:lnTo>
                    <a:pt x="6211963" y="86487"/>
                  </a:lnTo>
                  <a:lnTo>
                    <a:pt x="6205167" y="52828"/>
                  </a:lnTo>
                  <a:lnTo>
                    <a:pt x="6186643" y="25336"/>
                  </a:lnTo>
                  <a:lnTo>
                    <a:pt x="6159189" y="6798"/>
                  </a:lnTo>
                  <a:lnTo>
                    <a:pt x="612560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1716" y="1112647"/>
              <a:ext cx="6212205" cy="874394"/>
            </a:xfrm>
            <a:custGeom>
              <a:avLst/>
              <a:gdLst/>
              <a:ahLst/>
              <a:cxnLst/>
              <a:rect l="l" t="t" r="r" b="b"/>
              <a:pathLst>
                <a:path w="6212205" h="874394">
                  <a:moveTo>
                    <a:pt x="0" y="86487"/>
                  </a:moveTo>
                  <a:lnTo>
                    <a:pt x="6789" y="52828"/>
                  </a:lnTo>
                  <a:lnTo>
                    <a:pt x="25304" y="25336"/>
                  </a:lnTo>
                  <a:lnTo>
                    <a:pt x="52763" y="6798"/>
                  </a:lnTo>
                  <a:lnTo>
                    <a:pt x="86385" y="0"/>
                  </a:lnTo>
                  <a:lnTo>
                    <a:pt x="6125603" y="0"/>
                  </a:lnTo>
                  <a:lnTo>
                    <a:pt x="6159189" y="6798"/>
                  </a:lnTo>
                  <a:lnTo>
                    <a:pt x="6186643" y="25336"/>
                  </a:lnTo>
                  <a:lnTo>
                    <a:pt x="6205167" y="52828"/>
                  </a:lnTo>
                  <a:lnTo>
                    <a:pt x="6211963" y="86487"/>
                  </a:lnTo>
                  <a:lnTo>
                    <a:pt x="6211963" y="787653"/>
                  </a:lnTo>
                  <a:lnTo>
                    <a:pt x="6205167" y="821312"/>
                  </a:lnTo>
                  <a:lnTo>
                    <a:pt x="6186643" y="848804"/>
                  </a:lnTo>
                  <a:lnTo>
                    <a:pt x="6159189" y="867342"/>
                  </a:lnTo>
                  <a:lnTo>
                    <a:pt x="6125603" y="874140"/>
                  </a:lnTo>
                  <a:lnTo>
                    <a:pt x="86385" y="874140"/>
                  </a:lnTo>
                  <a:lnTo>
                    <a:pt x="52763" y="867342"/>
                  </a:lnTo>
                  <a:lnTo>
                    <a:pt x="25304" y="848804"/>
                  </a:lnTo>
                  <a:lnTo>
                    <a:pt x="6789" y="821312"/>
                  </a:lnTo>
                  <a:lnTo>
                    <a:pt x="0" y="787653"/>
                  </a:lnTo>
                  <a:lnTo>
                    <a:pt x="0" y="86487"/>
                  </a:lnTo>
                  <a:close/>
                </a:path>
              </a:pathLst>
            </a:custGeom>
            <a:ln w="254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982575" y="760991"/>
            <a:ext cx="7911123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Приказ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Министерства</a:t>
            </a:r>
            <a:r>
              <a:rPr sz="1200" spc="11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просвещения</a:t>
            </a:r>
            <a:r>
              <a:rPr sz="1200" spc="-15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Российской Федерации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 err="1">
                <a:solidFill>
                  <a:srgbClr val="FFFFFF"/>
                </a:solidFill>
                <a:latin typeface="+mn-lt"/>
                <a:cs typeface="Verdana"/>
              </a:rPr>
              <a:t>от</a:t>
            </a:r>
            <a:r>
              <a:rPr sz="1200" spc="11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02.09.2020</a:t>
            </a:r>
            <a:r>
              <a:rPr lang="ru-RU" sz="1200" spc="-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№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458</a:t>
            </a:r>
            <a:r>
              <a:rPr sz="1200" spc="-8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«Об</a:t>
            </a:r>
            <a:r>
              <a:rPr sz="1200" spc="11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утверждении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порядка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приема на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обучение</a:t>
            </a:r>
            <a:r>
              <a:rPr sz="1200" spc="-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по</a:t>
            </a:r>
            <a:r>
              <a:rPr lang="ru-RU" sz="1200" spc="-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образовательным</a:t>
            </a:r>
            <a:r>
              <a:rPr sz="1200" spc="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программам</a:t>
            </a:r>
            <a:r>
              <a:rPr sz="1200" spc="23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начального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общего,</a:t>
            </a:r>
            <a:r>
              <a:rPr sz="1200" spc="-8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основного</a:t>
            </a:r>
            <a:r>
              <a:rPr sz="1200" spc="-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общего</a:t>
            </a:r>
            <a:r>
              <a:rPr sz="1200" spc="4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+mn-lt"/>
                <a:cs typeface="Verdana"/>
              </a:rPr>
              <a:t>и</a:t>
            </a:r>
            <a:r>
              <a:rPr lang="ru-RU" sz="1200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FFFFFF"/>
                </a:solidFill>
                <a:latin typeface="+mn-lt"/>
                <a:cs typeface="Verdana"/>
              </a:rPr>
              <a:t>среднего</a:t>
            </a:r>
            <a:r>
              <a:rPr sz="1200" spc="-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общего</a:t>
            </a:r>
            <a:r>
              <a:rPr sz="1200" spc="-19" dirty="0">
                <a:solidFill>
                  <a:srgbClr val="FFFFF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FFFFFF"/>
                </a:solidFill>
                <a:latin typeface="+mn-lt"/>
                <a:cs typeface="Verdana"/>
              </a:rPr>
              <a:t>образования»</a:t>
            </a:r>
            <a:endParaRPr sz="1200" dirty="0">
              <a:latin typeface="+mn-lt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6182" y="1599818"/>
            <a:ext cx="4366736" cy="11176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Распоряжение Комитета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по образованию</a:t>
            </a:r>
            <a:r>
              <a:rPr sz="900" spc="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31.03.2021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879-р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8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endParaRPr sz="900">
              <a:latin typeface="Verdana"/>
              <a:cs typeface="Verdana"/>
            </a:endParaRPr>
          </a:p>
          <a:p>
            <a:pPr marL="9525" marR="3810"/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регламента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9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организаций,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реализующих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образовательные программы начального общего, основного общего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и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среднего общего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9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находящихся</a:t>
            </a:r>
            <a:r>
              <a:rPr sz="9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900" spc="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ведении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исполнительных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органов государственной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власти</a:t>
            </a:r>
            <a:r>
              <a:rPr sz="900" spc="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Санкт-Петербурга,</a:t>
            </a:r>
            <a:r>
              <a:rPr sz="900" spc="2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предоставлению </a:t>
            </a:r>
            <a:r>
              <a:rPr sz="900" spc="-3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услуги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r>
              <a:rPr sz="900" spc="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зачислению</a:t>
            </a:r>
            <a:r>
              <a:rPr sz="900" spc="-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образовательные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организации,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реализующие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образовательные программы начального общего, основного общего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и </a:t>
            </a:r>
            <a:r>
              <a:rPr sz="900" spc="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образования»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88488" y="2027609"/>
            <a:ext cx="3288506" cy="973931"/>
          </a:xfrm>
          <a:custGeom>
            <a:avLst/>
            <a:gdLst/>
            <a:ahLst/>
            <a:cxnLst/>
            <a:rect l="l" t="t" r="r" b="b"/>
            <a:pathLst>
              <a:path w="4384675" h="1298575">
                <a:moveTo>
                  <a:pt x="0" y="649223"/>
                </a:moveTo>
                <a:lnTo>
                  <a:pt x="4482" y="607371"/>
                </a:lnTo>
                <a:lnTo>
                  <a:pt x="17749" y="566225"/>
                </a:lnTo>
                <a:lnTo>
                  <a:pt x="39528" y="525866"/>
                </a:lnTo>
                <a:lnTo>
                  <a:pt x="69547" y="486374"/>
                </a:lnTo>
                <a:lnTo>
                  <a:pt x="107533" y="447831"/>
                </a:lnTo>
                <a:lnTo>
                  <a:pt x="153214" y="410317"/>
                </a:lnTo>
                <a:lnTo>
                  <a:pt x="206319" y="373913"/>
                </a:lnTo>
                <a:lnTo>
                  <a:pt x="266574" y="338699"/>
                </a:lnTo>
                <a:lnTo>
                  <a:pt x="333708" y="304756"/>
                </a:lnTo>
                <a:lnTo>
                  <a:pt x="369769" y="288286"/>
                </a:lnTo>
                <a:lnTo>
                  <a:pt x="407448" y="272165"/>
                </a:lnTo>
                <a:lnTo>
                  <a:pt x="446711" y="256401"/>
                </a:lnTo>
                <a:lnTo>
                  <a:pt x="487523" y="241005"/>
                </a:lnTo>
                <a:lnTo>
                  <a:pt x="529851" y="225988"/>
                </a:lnTo>
                <a:lnTo>
                  <a:pt x="573660" y="211359"/>
                </a:lnTo>
                <a:lnTo>
                  <a:pt x="618916" y="197129"/>
                </a:lnTo>
                <a:lnTo>
                  <a:pt x="665586" y="183307"/>
                </a:lnTo>
                <a:lnTo>
                  <a:pt x="713635" y="169903"/>
                </a:lnTo>
                <a:lnTo>
                  <a:pt x="763030" y="156928"/>
                </a:lnTo>
                <a:lnTo>
                  <a:pt x="813736" y="144392"/>
                </a:lnTo>
                <a:lnTo>
                  <a:pt x="865720" y="132305"/>
                </a:lnTo>
                <a:lnTo>
                  <a:pt x="918946" y="120677"/>
                </a:lnTo>
                <a:lnTo>
                  <a:pt x="973382" y="109517"/>
                </a:lnTo>
                <a:lnTo>
                  <a:pt x="1028994" y="98837"/>
                </a:lnTo>
                <a:lnTo>
                  <a:pt x="1085746" y="88646"/>
                </a:lnTo>
                <a:lnTo>
                  <a:pt x="1143606" y="78953"/>
                </a:lnTo>
                <a:lnTo>
                  <a:pt x="1202538" y="69771"/>
                </a:lnTo>
                <a:lnTo>
                  <a:pt x="1262510" y="61107"/>
                </a:lnTo>
                <a:lnTo>
                  <a:pt x="1323487" y="52973"/>
                </a:lnTo>
                <a:lnTo>
                  <a:pt x="1385435" y="45379"/>
                </a:lnTo>
                <a:lnTo>
                  <a:pt x="1448321" y="38334"/>
                </a:lnTo>
                <a:lnTo>
                  <a:pt x="1512109" y="31849"/>
                </a:lnTo>
                <a:lnTo>
                  <a:pt x="1576766" y="25934"/>
                </a:lnTo>
                <a:lnTo>
                  <a:pt x="1642258" y="20598"/>
                </a:lnTo>
                <a:lnTo>
                  <a:pt x="1708551" y="15853"/>
                </a:lnTo>
                <a:lnTo>
                  <a:pt x="1775611" y="11707"/>
                </a:lnTo>
                <a:lnTo>
                  <a:pt x="1843404" y="8172"/>
                </a:lnTo>
                <a:lnTo>
                  <a:pt x="1911896" y="5257"/>
                </a:lnTo>
                <a:lnTo>
                  <a:pt x="1981053" y="2972"/>
                </a:lnTo>
                <a:lnTo>
                  <a:pt x="2050841" y="1327"/>
                </a:lnTo>
                <a:lnTo>
                  <a:pt x="2121225" y="333"/>
                </a:lnTo>
                <a:lnTo>
                  <a:pt x="2192172" y="0"/>
                </a:lnTo>
                <a:lnTo>
                  <a:pt x="2263119" y="333"/>
                </a:lnTo>
                <a:lnTo>
                  <a:pt x="2333503" y="1327"/>
                </a:lnTo>
                <a:lnTo>
                  <a:pt x="2403291" y="2972"/>
                </a:lnTo>
                <a:lnTo>
                  <a:pt x="2472447" y="5257"/>
                </a:lnTo>
                <a:lnTo>
                  <a:pt x="2540939" y="8172"/>
                </a:lnTo>
                <a:lnTo>
                  <a:pt x="2608731" y="11707"/>
                </a:lnTo>
                <a:lnTo>
                  <a:pt x="2675791" y="15853"/>
                </a:lnTo>
                <a:lnTo>
                  <a:pt x="2742084" y="20598"/>
                </a:lnTo>
                <a:lnTo>
                  <a:pt x="2807576" y="25934"/>
                </a:lnTo>
                <a:lnTo>
                  <a:pt x="2872232" y="31849"/>
                </a:lnTo>
                <a:lnTo>
                  <a:pt x="2936020" y="38334"/>
                </a:lnTo>
                <a:lnTo>
                  <a:pt x="2998905" y="45379"/>
                </a:lnTo>
                <a:lnTo>
                  <a:pt x="3060852" y="52973"/>
                </a:lnTo>
                <a:lnTo>
                  <a:pt x="3121829" y="61107"/>
                </a:lnTo>
                <a:lnTo>
                  <a:pt x="3181800" y="69771"/>
                </a:lnTo>
                <a:lnTo>
                  <a:pt x="3240732" y="78953"/>
                </a:lnTo>
                <a:lnTo>
                  <a:pt x="3298591" y="88645"/>
                </a:lnTo>
                <a:lnTo>
                  <a:pt x="3355343" y="98837"/>
                </a:lnTo>
                <a:lnTo>
                  <a:pt x="3410953" y="109517"/>
                </a:lnTo>
                <a:lnTo>
                  <a:pt x="3465389" y="120677"/>
                </a:lnTo>
                <a:lnTo>
                  <a:pt x="3518615" y="132305"/>
                </a:lnTo>
                <a:lnTo>
                  <a:pt x="3570597" y="144392"/>
                </a:lnTo>
                <a:lnTo>
                  <a:pt x="3621303" y="156928"/>
                </a:lnTo>
                <a:lnTo>
                  <a:pt x="3670697" y="169903"/>
                </a:lnTo>
                <a:lnTo>
                  <a:pt x="3718745" y="183307"/>
                </a:lnTo>
                <a:lnTo>
                  <a:pt x="3765415" y="197129"/>
                </a:lnTo>
                <a:lnTo>
                  <a:pt x="3810670" y="211359"/>
                </a:lnTo>
                <a:lnTo>
                  <a:pt x="3854479" y="225988"/>
                </a:lnTo>
                <a:lnTo>
                  <a:pt x="3896806" y="241005"/>
                </a:lnTo>
                <a:lnTo>
                  <a:pt x="3937617" y="256401"/>
                </a:lnTo>
                <a:lnTo>
                  <a:pt x="3976879" y="272165"/>
                </a:lnTo>
                <a:lnTo>
                  <a:pt x="4014557" y="288286"/>
                </a:lnTo>
                <a:lnTo>
                  <a:pt x="4050618" y="304756"/>
                </a:lnTo>
                <a:lnTo>
                  <a:pt x="4085027" y="321563"/>
                </a:lnTo>
                <a:lnTo>
                  <a:pt x="4148754" y="356152"/>
                </a:lnTo>
                <a:lnTo>
                  <a:pt x="4205467" y="391971"/>
                </a:lnTo>
                <a:lnTo>
                  <a:pt x="4254893" y="428941"/>
                </a:lnTo>
                <a:lnTo>
                  <a:pt x="4296760" y="466979"/>
                </a:lnTo>
                <a:lnTo>
                  <a:pt x="4330795" y="506006"/>
                </a:lnTo>
                <a:lnTo>
                  <a:pt x="4356727" y="545942"/>
                </a:lnTo>
                <a:lnTo>
                  <a:pt x="4374284" y="586704"/>
                </a:lnTo>
                <a:lnTo>
                  <a:pt x="4383193" y="628214"/>
                </a:lnTo>
                <a:lnTo>
                  <a:pt x="4384319" y="649223"/>
                </a:lnTo>
                <a:lnTo>
                  <a:pt x="4383193" y="670233"/>
                </a:lnTo>
                <a:lnTo>
                  <a:pt x="4374284" y="711741"/>
                </a:lnTo>
                <a:lnTo>
                  <a:pt x="4356727" y="752502"/>
                </a:lnTo>
                <a:lnTo>
                  <a:pt x="4330795" y="792434"/>
                </a:lnTo>
                <a:lnTo>
                  <a:pt x="4296760" y="831457"/>
                </a:lnTo>
                <a:lnTo>
                  <a:pt x="4254893" y="869491"/>
                </a:lnTo>
                <a:lnTo>
                  <a:pt x="4205467" y="906455"/>
                </a:lnTo>
                <a:lnTo>
                  <a:pt x="4148754" y="942268"/>
                </a:lnTo>
                <a:lnTo>
                  <a:pt x="4085027" y="976851"/>
                </a:lnTo>
                <a:lnTo>
                  <a:pt x="4050618" y="993655"/>
                </a:lnTo>
                <a:lnTo>
                  <a:pt x="4014557" y="1010121"/>
                </a:lnTo>
                <a:lnTo>
                  <a:pt x="3976879" y="1026239"/>
                </a:lnTo>
                <a:lnTo>
                  <a:pt x="3937617" y="1041999"/>
                </a:lnTo>
                <a:lnTo>
                  <a:pt x="3896806" y="1057391"/>
                </a:lnTo>
                <a:lnTo>
                  <a:pt x="3854479" y="1072405"/>
                </a:lnTo>
                <a:lnTo>
                  <a:pt x="3810670" y="1087030"/>
                </a:lnTo>
                <a:lnTo>
                  <a:pt x="3765415" y="1101257"/>
                </a:lnTo>
                <a:lnTo>
                  <a:pt x="3718745" y="1115075"/>
                </a:lnTo>
                <a:lnTo>
                  <a:pt x="3670697" y="1128475"/>
                </a:lnTo>
                <a:lnTo>
                  <a:pt x="3621303" y="1141446"/>
                </a:lnTo>
                <a:lnTo>
                  <a:pt x="3570597" y="1153978"/>
                </a:lnTo>
                <a:lnTo>
                  <a:pt x="3518615" y="1166062"/>
                </a:lnTo>
                <a:lnTo>
                  <a:pt x="3465389" y="1177687"/>
                </a:lnTo>
                <a:lnTo>
                  <a:pt x="3410953" y="1188843"/>
                </a:lnTo>
                <a:lnTo>
                  <a:pt x="3355343" y="1199520"/>
                </a:lnTo>
                <a:lnTo>
                  <a:pt x="3298591" y="1209707"/>
                </a:lnTo>
                <a:lnTo>
                  <a:pt x="3240732" y="1219396"/>
                </a:lnTo>
                <a:lnTo>
                  <a:pt x="3181800" y="1228576"/>
                </a:lnTo>
                <a:lnTo>
                  <a:pt x="3121829" y="1237236"/>
                </a:lnTo>
                <a:lnTo>
                  <a:pt x="3060852" y="1245367"/>
                </a:lnTo>
                <a:lnTo>
                  <a:pt x="2998905" y="1252959"/>
                </a:lnTo>
                <a:lnTo>
                  <a:pt x="2936020" y="1260001"/>
                </a:lnTo>
                <a:lnTo>
                  <a:pt x="2872232" y="1266484"/>
                </a:lnTo>
                <a:lnTo>
                  <a:pt x="2807576" y="1272397"/>
                </a:lnTo>
                <a:lnTo>
                  <a:pt x="2742084" y="1277730"/>
                </a:lnTo>
                <a:lnTo>
                  <a:pt x="2675791" y="1282474"/>
                </a:lnTo>
                <a:lnTo>
                  <a:pt x="2608731" y="1286618"/>
                </a:lnTo>
                <a:lnTo>
                  <a:pt x="2540939" y="1290152"/>
                </a:lnTo>
                <a:lnTo>
                  <a:pt x="2472447" y="1293065"/>
                </a:lnTo>
                <a:lnTo>
                  <a:pt x="2403291" y="1295349"/>
                </a:lnTo>
                <a:lnTo>
                  <a:pt x="2333503" y="1296993"/>
                </a:lnTo>
                <a:lnTo>
                  <a:pt x="2263119" y="1297987"/>
                </a:lnTo>
                <a:lnTo>
                  <a:pt x="2192172" y="1298320"/>
                </a:lnTo>
                <a:lnTo>
                  <a:pt x="2121225" y="1297987"/>
                </a:lnTo>
                <a:lnTo>
                  <a:pt x="2050841" y="1296993"/>
                </a:lnTo>
                <a:lnTo>
                  <a:pt x="1981053" y="1295349"/>
                </a:lnTo>
                <a:lnTo>
                  <a:pt x="1911896" y="1293065"/>
                </a:lnTo>
                <a:lnTo>
                  <a:pt x="1843404" y="1290152"/>
                </a:lnTo>
                <a:lnTo>
                  <a:pt x="1775611" y="1286618"/>
                </a:lnTo>
                <a:lnTo>
                  <a:pt x="1708551" y="1282474"/>
                </a:lnTo>
                <a:lnTo>
                  <a:pt x="1642258" y="1277730"/>
                </a:lnTo>
                <a:lnTo>
                  <a:pt x="1576766" y="1272397"/>
                </a:lnTo>
                <a:lnTo>
                  <a:pt x="1512109" y="1266484"/>
                </a:lnTo>
                <a:lnTo>
                  <a:pt x="1448321" y="1260001"/>
                </a:lnTo>
                <a:lnTo>
                  <a:pt x="1385435" y="1252959"/>
                </a:lnTo>
                <a:lnTo>
                  <a:pt x="1323487" y="1245367"/>
                </a:lnTo>
                <a:lnTo>
                  <a:pt x="1262510" y="1237236"/>
                </a:lnTo>
                <a:lnTo>
                  <a:pt x="1202538" y="1228576"/>
                </a:lnTo>
                <a:lnTo>
                  <a:pt x="1143606" y="1219396"/>
                </a:lnTo>
                <a:lnTo>
                  <a:pt x="1085746" y="1209707"/>
                </a:lnTo>
                <a:lnTo>
                  <a:pt x="1028994" y="1199520"/>
                </a:lnTo>
                <a:lnTo>
                  <a:pt x="973382" y="1188843"/>
                </a:lnTo>
                <a:lnTo>
                  <a:pt x="918946" y="1177687"/>
                </a:lnTo>
                <a:lnTo>
                  <a:pt x="865720" y="1166062"/>
                </a:lnTo>
                <a:lnTo>
                  <a:pt x="813736" y="1153978"/>
                </a:lnTo>
                <a:lnTo>
                  <a:pt x="763030" y="1141446"/>
                </a:lnTo>
                <a:lnTo>
                  <a:pt x="713635" y="1128475"/>
                </a:lnTo>
                <a:lnTo>
                  <a:pt x="665586" y="1115075"/>
                </a:lnTo>
                <a:lnTo>
                  <a:pt x="618916" y="1101257"/>
                </a:lnTo>
                <a:lnTo>
                  <a:pt x="573660" y="1087030"/>
                </a:lnTo>
                <a:lnTo>
                  <a:pt x="529851" y="1072405"/>
                </a:lnTo>
                <a:lnTo>
                  <a:pt x="487523" y="1057391"/>
                </a:lnTo>
                <a:lnTo>
                  <a:pt x="446711" y="1041999"/>
                </a:lnTo>
                <a:lnTo>
                  <a:pt x="407448" y="1026239"/>
                </a:lnTo>
                <a:lnTo>
                  <a:pt x="369769" y="1010121"/>
                </a:lnTo>
                <a:lnTo>
                  <a:pt x="333708" y="993655"/>
                </a:lnTo>
                <a:lnTo>
                  <a:pt x="299298" y="976851"/>
                </a:lnTo>
                <a:lnTo>
                  <a:pt x="235569" y="942268"/>
                </a:lnTo>
                <a:lnTo>
                  <a:pt x="178855" y="906455"/>
                </a:lnTo>
                <a:lnTo>
                  <a:pt x="129429" y="869491"/>
                </a:lnTo>
                <a:lnTo>
                  <a:pt x="87561" y="831457"/>
                </a:lnTo>
                <a:lnTo>
                  <a:pt x="53524" y="792434"/>
                </a:lnTo>
                <a:lnTo>
                  <a:pt x="27592" y="752502"/>
                </a:lnTo>
                <a:lnTo>
                  <a:pt x="10035" y="711741"/>
                </a:lnTo>
                <a:lnTo>
                  <a:pt x="1126" y="670233"/>
                </a:lnTo>
                <a:lnTo>
                  <a:pt x="0" y="649223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774002" y="2161696"/>
            <a:ext cx="2200751" cy="6328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6" algn="ctr">
              <a:spcBef>
                <a:spcPts val="75"/>
              </a:spcBef>
            </a:pPr>
            <a:r>
              <a:rPr sz="1350" dirty="0">
                <a:latin typeface="Verdana"/>
                <a:cs typeface="Verdana"/>
              </a:rPr>
              <a:t>Все</a:t>
            </a:r>
            <a:r>
              <a:rPr sz="1350" spc="-38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способы</a:t>
            </a:r>
            <a:endParaRPr sz="1350" dirty="0">
              <a:latin typeface="Verdana"/>
              <a:cs typeface="Verdana"/>
            </a:endParaRPr>
          </a:p>
          <a:p>
            <a:pPr marL="1429" algn="ctr"/>
            <a:r>
              <a:rPr sz="1350" spc="-4" dirty="0">
                <a:latin typeface="Verdana"/>
                <a:cs typeface="Verdana"/>
              </a:rPr>
              <a:t>предоставления</a:t>
            </a:r>
            <a:r>
              <a:rPr sz="1350" spc="-15" dirty="0">
                <a:latin typeface="Verdana"/>
                <a:cs typeface="Verdana"/>
              </a:rPr>
              <a:t> </a:t>
            </a:r>
            <a:r>
              <a:rPr sz="1350" dirty="0">
                <a:latin typeface="Verdana"/>
                <a:cs typeface="Verdana"/>
              </a:rPr>
              <a:t>услуги</a:t>
            </a:r>
          </a:p>
          <a:p>
            <a:pPr algn="ctr">
              <a:lnSpc>
                <a:spcPct val="100000"/>
              </a:lnSpc>
            </a:pPr>
            <a:r>
              <a:rPr sz="1350" spc="-4" dirty="0">
                <a:latin typeface="Verdana"/>
                <a:cs typeface="Verdana"/>
              </a:rPr>
              <a:t>заявителю</a:t>
            </a:r>
            <a:r>
              <a:rPr sz="1350" spc="-30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равнозначны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23174" y="3534442"/>
            <a:ext cx="2856071" cy="551974"/>
          </a:xfrm>
          <a:custGeom>
            <a:avLst/>
            <a:gdLst/>
            <a:ahLst/>
            <a:cxnLst/>
            <a:rect l="l" t="t" r="r" b="b"/>
            <a:pathLst>
              <a:path w="3808095" h="735964">
                <a:moveTo>
                  <a:pt x="0" y="367919"/>
                </a:moveTo>
                <a:lnTo>
                  <a:pt x="12808" y="325011"/>
                </a:lnTo>
                <a:lnTo>
                  <a:pt x="50281" y="283557"/>
                </a:lnTo>
                <a:lnTo>
                  <a:pt x="88260" y="256865"/>
                </a:lnTo>
                <a:lnTo>
                  <a:pt x="136143" y="231024"/>
                </a:lnTo>
                <a:lnTo>
                  <a:pt x="193507" y="206115"/>
                </a:lnTo>
                <a:lnTo>
                  <a:pt x="259928" y="182221"/>
                </a:lnTo>
                <a:lnTo>
                  <a:pt x="296402" y="170680"/>
                </a:lnTo>
                <a:lnTo>
                  <a:pt x="334983" y="159423"/>
                </a:lnTo>
                <a:lnTo>
                  <a:pt x="375616" y="148460"/>
                </a:lnTo>
                <a:lnTo>
                  <a:pt x="418249" y="137802"/>
                </a:lnTo>
                <a:lnTo>
                  <a:pt x="462828" y="127459"/>
                </a:lnTo>
                <a:lnTo>
                  <a:pt x="509302" y="117441"/>
                </a:lnTo>
                <a:lnTo>
                  <a:pt x="557617" y="107759"/>
                </a:lnTo>
                <a:lnTo>
                  <a:pt x="607720" y="98422"/>
                </a:lnTo>
                <a:lnTo>
                  <a:pt x="659558" y="89441"/>
                </a:lnTo>
                <a:lnTo>
                  <a:pt x="713079" y="80826"/>
                </a:lnTo>
                <a:lnTo>
                  <a:pt x="768229" y="72587"/>
                </a:lnTo>
                <a:lnTo>
                  <a:pt x="824955" y="64735"/>
                </a:lnTo>
                <a:lnTo>
                  <a:pt x="883206" y="57279"/>
                </a:lnTo>
                <a:lnTo>
                  <a:pt x="942927" y="50230"/>
                </a:lnTo>
                <a:lnTo>
                  <a:pt x="1004065" y="43599"/>
                </a:lnTo>
                <a:lnTo>
                  <a:pt x="1066569" y="37395"/>
                </a:lnTo>
                <a:lnTo>
                  <a:pt x="1130385" y="31628"/>
                </a:lnTo>
                <a:lnTo>
                  <a:pt x="1195460" y="26309"/>
                </a:lnTo>
                <a:lnTo>
                  <a:pt x="1261741" y="21448"/>
                </a:lnTo>
                <a:lnTo>
                  <a:pt x="1329175" y="17056"/>
                </a:lnTo>
                <a:lnTo>
                  <a:pt x="1397709" y="13142"/>
                </a:lnTo>
                <a:lnTo>
                  <a:pt x="1467292" y="9716"/>
                </a:lnTo>
                <a:lnTo>
                  <a:pt x="1537868" y="6790"/>
                </a:lnTo>
                <a:lnTo>
                  <a:pt x="1609387" y="4373"/>
                </a:lnTo>
                <a:lnTo>
                  <a:pt x="1681794" y="2475"/>
                </a:lnTo>
                <a:lnTo>
                  <a:pt x="1755037" y="1106"/>
                </a:lnTo>
                <a:lnTo>
                  <a:pt x="1829063" y="278"/>
                </a:lnTo>
                <a:lnTo>
                  <a:pt x="1903818" y="0"/>
                </a:lnTo>
                <a:lnTo>
                  <a:pt x="1978573" y="278"/>
                </a:lnTo>
                <a:lnTo>
                  <a:pt x="2052599" y="1106"/>
                </a:lnTo>
                <a:lnTo>
                  <a:pt x="2125841" y="2475"/>
                </a:lnTo>
                <a:lnTo>
                  <a:pt x="2198248" y="4373"/>
                </a:lnTo>
                <a:lnTo>
                  <a:pt x="2269766" y="6790"/>
                </a:lnTo>
                <a:lnTo>
                  <a:pt x="2340343" y="9716"/>
                </a:lnTo>
                <a:lnTo>
                  <a:pt x="2409926" y="13142"/>
                </a:lnTo>
                <a:lnTo>
                  <a:pt x="2478461" y="17056"/>
                </a:lnTo>
                <a:lnTo>
                  <a:pt x="2545896" y="21448"/>
                </a:lnTo>
                <a:lnTo>
                  <a:pt x="2612177" y="26309"/>
                </a:lnTo>
                <a:lnTo>
                  <a:pt x="2677253" y="31628"/>
                </a:lnTo>
                <a:lnTo>
                  <a:pt x="2741070" y="37395"/>
                </a:lnTo>
                <a:lnTo>
                  <a:pt x="2803575" y="43599"/>
                </a:lnTo>
                <a:lnTo>
                  <a:pt x="2864715" y="50230"/>
                </a:lnTo>
                <a:lnTo>
                  <a:pt x="2924437" y="57279"/>
                </a:lnTo>
                <a:lnTo>
                  <a:pt x="2982688" y="64735"/>
                </a:lnTo>
                <a:lnTo>
                  <a:pt x="3039416" y="72587"/>
                </a:lnTo>
                <a:lnTo>
                  <a:pt x="3094568" y="80826"/>
                </a:lnTo>
                <a:lnTo>
                  <a:pt x="3148090" y="89441"/>
                </a:lnTo>
                <a:lnTo>
                  <a:pt x="3199930" y="98422"/>
                </a:lnTo>
                <a:lnTo>
                  <a:pt x="3250034" y="107759"/>
                </a:lnTo>
                <a:lnTo>
                  <a:pt x="3298351" y="117441"/>
                </a:lnTo>
                <a:lnTo>
                  <a:pt x="3344826" y="127459"/>
                </a:lnTo>
                <a:lnTo>
                  <a:pt x="3389407" y="137802"/>
                </a:lnTo>
                <a:lnTo>
                  <a:pt x="3432042" y="148460"/>
                </a:lnTo>
                <a:lnTo>
                  <a:pt x="3472676" y="159423"/>
                </a:lnTo>
                <a:lnTo>
                  <a:pt x="3511258" y="170680"/>
                </a:lnTo>
                <a:lnTo>
                  <a:pt x="3547735" y="182221"/>
                </a:lnTo>
                <a:lnTo>
                  <a:pt x="3614159" y="206115"/>
                </a:lnTo>
                <a:lnTo>
                  <a:pt x="3671525" y="231024"/>
                </a:lnTo>
                <a:lnTo>
                  <a:pt x="3719410" y="256865"/>
                </a:lnTo>
                <a:lnTo>
                  <a:pt x="3757391" y="283557"/>
                </a:lnTo>
                <a:lnTo>
                  <a:pt x="3785045" y="311018"/>
                </a:lnTo>
                <a:lnTo>
                  <a:pt x="3806235" y="353471"/>
                </a:lnTo>
                <a:lnTo>
                  <a:pt x="3807675" y="367919"/>
                </a:lnTo>
                <a:lnTo>
                  <a:pt x="3806235" y="382364"/>
                </a:lnTo>
                <a:lnTo>
                  <a:pt x="3785045" y="424813"/>
                </a:lnTo>
                <a:lnTo>
                  <a:pt x="3757391" y="452270"/>
                </a:lnTo>
                <a:lnTo>
                  <a:pt x="3719410" y="478959"/>
                </a:lnTo>
                <a:lnTo>
                  <a:pt x="3671525" y="504797"/>
                </a:lnTo>
                <a:lnTo>
                  <a:pt x="3614159" y="529703"/>
                </a:lnTo>
                <a:lnTo>
                  <a:pt x="3547735" y="553595"/>
                </a:lnTo>
                <a:lnTo>
                  <a:pt x="3511258" y="565135"/>
                </a:lnTo>
                <a:lnTo>
                  <a:pt x="3472676" y="576391"/>
                </a:lnTo>
                <a:lnTo>
                  <a:pt x="3432042" y="587352"/>
                </a:lnTo>
                <a:lnTo>
                  <a:pt x="3389407" y="598009"/>
                </a:lnTo>
                <a:lnTo>
                  <a:pt x="3344826" y="608351"/>
                </a:lnTo>
                <a:lnTo>
                  <a:pt x="3298351" y="618368"/>
                </a:lnTo>
                <a:lnTo>
                  <a:pt x="3250034" y="628049"/>
                </a:lnTo>
                <a:lnTo>
                  <a:pt x="3199930" y="637385"/>
                </a:lnTo>
                <a:lnTo>
                  <a:pt x="3148090" y="646366"/>
                </a:lnTo>
                <a:lnTo>
                  <a:pt x="3094568" y="654980"/>
                </a:lnTo>
                <a:lnTo>
                  <a:pt x="3039416" y="663218"/>
                </a:lnTo>
                <a:lnTo>
                  <a:pt x="2982688" y="671070"/>
                </a:lnTo>
                <a:lnTo>
                  <a:pt x="2924437" y="678525"/>
                </a:lnTo>
                <a:lnTo>
                  <a:pt x="2864715" y="685573"/>
                </a:lnTo>
                <a:lnTo>
                  <a:pt x="2803575" y="692204"/>
                </a:lnTo>
                <a:lnTo>
                  <a:pt x="2741070" y="698407"/>
                </a:lnTo>
                <a:lnTo>
                  <a:pt x="2677253" y="704174"/>
                </a:lnTo>
                <a:lnTo>
                  <a:pt x="2612177" y="709492"/>
                </a:lnTo>
                <a:lnTo>
                  <a:pt x="2545896" y="714352"/>
                </a:lnTo>
                <a:lnTo>
                  <a:pt x="2478461" y="718745"/>
                </a:lnTo>
                <a:lnTo>
                  <a:pt x="2409926" y="722658"/>
                </a:lnTo>
                <a:lnTo>
                  <a:pt x="2340343" y="726083"/>
                </a:lnTo>
                <a:lnTo>
                  <a:pt x="2269766" y="729010"/>
                </a:lnTo>
                <a:lnTo>
                  <a:pt x="2198248" y="731427"/>
                </a:lnTo>
                <a:lnTo>
                  <a:pt x="2125841" y="733324"/>
                </a:lnTo>
                <a:lnTo>
                  <a:pt x="2052599" y="734693"/>
                </a:lnTo>
                <a:lnTo>
                  <a:pt x="1978573" y="735521"/>
                </a:lnTo>
                <a:lnTo>
                  <a:pt x="1903818" y="735799"/>
                </a:lnTo>
                <a:lnTo>
                  <a:pt x="1829063" y="735521"/>
                </a:lnTo>
                <a:lnTo>
                  <a:pt x="1755037" y="734693"/>
                </a:lnTo>
                <a:lnTo>
                  <a:pt x="1681794" y="733324"/>
                </a:lnTo>
                <a:lnTo>
                  <a:pt x="1609387" y="731427"/>
                </a:lnTo>
                <a:lnTo>
                  <a:pt x="1537868" y="729010"/>
                </a:lnTo>
                <a:lnTo>
                  <a:pt x="1467292" y="726083"/>
                </a:lnTo>
                <a:lnTo>
                  <a:pt x="1397709" y="722658"/>
                </a:lnTo>
                <a:lnTo>
                  <a:pt x="1329175" y="718745"/>
                </a:lnTo>
                <a:lnTo>
                  <a:pt x="1261741" y="714352"/>
                </a:lnTo>
                <a:lnTo>
                  <a:pt x="1195460" y="709492"/>
                </a:lnTo>
                <a:lnTo>
                  <a:pt x="1130385" y="704174"/>
                </a:lnTo>
                <a:lnTo>
                  <a:pt x="1066569" y="698407"/>
                </a:lnTo>
                <a:lnTo>
                  <a:pt x="1004065" y="692204"/>
                </a:lnTo>
                <a:lnTo>
                  <a:pt x="942927" y="685573"/>
                </a:lnTo>
                <a:lnTo>
                  <a:pt x="883206" y="678525"/>
                </a:lnTo>
                <a:lnTo>
                  <a:pt x="824955" y="671070"/>
                </a:lnTo>
                <a:lnTo>
                  <a:pt x="768229" y="663218"/>
                </a:lnTo>
                <a:lnTo>
                  <a:pt x="713079" y="654980"/>
                </a:lnTo>
                <a:lnTo>
                  <a:pt x="659558" y="646366"/>
                </a:lnTo>
                <a:lnTo>
                  <a:pt x="607720" y="637385"/>
                </a:lnTo>
                <a:lnTo>
                  <a:pt x="557617" y="628049"/>
                </a:lnTo>
                <a:lnTo>
                  <a:pt x="509302" y="618368"/>
                </a:lnTo>
                <a:lnTo>
                  <a:pt x="462828" y="608351"/>
                </a:lnTo>
                <a:lnTo>
                  <a:pt x="418249" y="598009"/>
                </a:lnTo>
                <a:lnTo>
                  <a:pt x="375616" y="587352"/>
                </a:lnTo>
                <a:lnTo>
                  <a:pt x="334983" y="576391"/>
                </a:lnTo>
                <a:lnTo>
                  <a:pt x="296402" y="565135"/>
                </a:lnTo>
                <a:lnTo>
                  <a:pt x="259928" y="553595"/>
                </a:lnTo>
                <a:lnTo>
                  <a:pt x="193507" y="529703"/>
                </a:lnTo>
                <a:lnTo>
                  <a:pt x="136143" y="504797"/>
                </a:lnTo>
                <a:lnTo>
                  <a:pt x="88260" y="478959"/>
                </a:lnTo>
                <a:lnTo>
                  <a:pt x="50281" y="452270"/>
                </a:lnTo>
                <a:lnTo>
                  <a:pt x="22629" y="424813"/>
                </a:lnTo>
                <a:lnTo>
                  <a:pt x="1440" y="382364"/>
                </a:lnTo>
                <a:lnTo>
                  <a:pt x="0" y="367919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494700" y="3638178"/>
            <a:ext cx="1883569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71450">
              <a:spcBef>
                <a:spcPts val="75"/>
              </a:spcBef>
            </a:pPr>
            <a:r>
              <a:rPr sz="1050" dirty="0">
                <a:latin typeface="Verdana"/>
                <a:cs typeface="Verdana"/>
              </a:rPr>
              <a:t>Каждый способ </a:t>
            </a:r>
            <a:r>
              <a:rPr sz="1050" spc="-4" dirty="0">
                <a:latin typeface="Verdana"/>
                <a:cs typeface="Verdana"/>
              </a:rPr>
              <a:t>имеет </a:t>
            </a:r>
            <a:r>
              <a:rPr sz="1050" dirty="0">
                <a:latin typeface="Verdana"/>
                <a:cs typeface="Verdana"/>
              </a:rPr>
              <a:t> свои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«плюсы»</a:t>
            </a:r>
            <a:r>
              <a:rPr sz="1050" spc="-49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и</a:t>
            </a:r>
            <a:r>
              <a:rPr sz="1050" spc="-19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«минусы»</a:t>
            </a:r>
          </a:p>
        </p:txBody>
      </p:sp>
      <p:grpSp>
        <p:nvGrpSpPr>
          <p:cNvPr id="36" name="object 36"/>
          <p:cNvGrpSpPr/>
          <p:nvPr/>
        </p:nvGrpSpPr>
        <p:grpSpPr>
          <a:xfrm>
            <a:off x="7972139" y="2478785"/>
            <a:ext cx="1030605" cy="517208"/>
            <a:chOff x="10629518" y="3305047"/>
            <a:chExt cx="1374140" cy="689610"/>
          </a:xfrm>
        </p:grpSpPr>
        <p:sp>
          <p:nvSpPr>
            <p:cNvPr id="37" name="object 37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1237741" y="0"/>
                  </a:moveTo>
                  <a:lnTo>
                    <a:pt x="110616" y="0"/>
                  </a:lnTo>
                  <a:lnTo>
                    <a:pt x="67562" y="8695"/>
                  </a:lnTo>
                  <a:lnTo>
                    <a:pt x="32400" y="32416"/>
                  </a:lnTo>
                  <a:lnTo>
                    <a:pt x="8693" y="67615"/>
                  </a:lnTo>
                  <a:lnTo>
                    <a:pt x="0" y="110743"/>
                  </a:lnTo>
                  <a:lnTo>
                    <a:pt x="0" y="553338"/>
                  </a:lnTo>
                  <a:lnTo>
                    <a:pt x="8693" y="596467"/>
                  </a:lnTo>
                  <a:lnTo>
                    <a:pt x="32400" y="631666"/>
                  </a:lnTo>
                  <a:lnTo>
                    <a:pt x="67562" y="655387"/>
                  </a:lnTo>
                  <a:lnTo>
                    <a:pt x="110616" y="664082"/>
                  </a:lnTo>
                  <a:lnTo>
                    <a:pt x="1237741" y="664082"/>
                  </a:lnTo>
                  <a:lnTo>
                    <a:pt x="1280796" y="655387"/>
                  </a:lnTo>
                  <a:lnTo>
                    <a:pt x="1315958" y="631666"/>
                  </a:lnTo>
                  <a:lnTo>
                    <a:pt x="1339665" y="596467"/>
                  </a:lnTo>
                  <a:lnTo>
                    <a:pt x="1348358" y="553338"/>
                  </a:lnTo>
                  <a:lnTo>
                    <a:pt x="1348358" y="110743"/>
                  </a:lnTo>
                  <a:lnTo>
                    <a:pt x="1339665" y="67615"/>
                  </a:lnTo>
                  <a:lnTo>
                    <a:pt x="1315958" y="32416"/>
                  </a:lnTo>
                  <a:lnTo>
                    <a:pt x="1280796" y="8695"/>
                  </a:lnTo>
                  <a:lnTo>
                    <a:pt x="123774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0" y="110743"/>
                  </a:moveTo>
                  <a:lnTo>
                    <a:pt x="8693" y="67615"/>
                  </a:lnTo>
                  <a:lnTo>
                    <a:pt x="32400" y="32416"/>
                  </a:lnTo>
                  <a:lnTo>
                    <a:pt x="67562" y="8695"/>
                  </a:lnTo>
                  <a:lnTo>
                    <a:pt x="110616" y="0"/>
                  </a:lnTo>
                  <a:lnTo>
                    <a:pt x="1237741" y="0"/>
                  </a:lnTo>
                  <a:lnTo>
                    <a:pt x="1280796" y="8695"/>
                  </a:lnTo>
                  <a:lnTo>
                    <a:pt x="1315958" y="32416"/>
                  </a:lnTo>
                  <a:lnTo>
                    <a:pt x="1339665" y="67615"/>
                  </a:lnTo>
                  <a:lnTo>
                    <a:pt x="1348358" y="110743"/>
                  </a:lnTo>
                  <a:lnTo>
                    <a:pt x="1348358" y="553338"/>
                  </a:lnTo>
                  <a:lnTo>
                    <a:pt x="1339665" y="596467"/>
                  </a:lnTo>
                  <a:lnTo>
                    <a:pt x="1315958" y="631666"/>
                  </a:lnTo>
                  <a:lnTo>
                    <a:pt x="1280796" y="655387"/>
                  </a:lnTo>
                  <a:lnTo>
                    <a:pt x="1237741" y="664082"/>
                  </a:lnTo>
                  <a:lnTo>
                    <a:pt x="110616" y="664082"/>
                  </a:lnTo>
                  <a:lnTo>
                    <a:pt x="67562" y="655387"/>
                  </a:lnTo>
                  <a:lnTo>
                    <a:pt x="32400" y="631666"/>
                  </a:lnTo>
                  <a:lnTo>
                    <a:pt x="8693" y="596467"/>
                  </a:lnTo>
                  <a:lnTo>
                    <a:pt x="0" y="553338"/>
                  </a:lnTo>
                  <a:lnTo>
                    <a:pt x="0" y="110743"/>
                  </a:lnTo>
                  <a:close/>
                </a:path>
              </a:pathLst>
            </a:custGeom>
            <a:ln w="25399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078819" y="2536888"/>
            <a:ext cx="818674" cy="39097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algn="ctr">
              <a:spcBef>
                <a:spcPts val="79"/>
              </a:spcBef>
            </a:pPr>
            <a:r>
              <a:rPr sz="825" dirty="0">
                <a:latin typeface="Verdana"/>
                <a:cs typeface="Verdana"/>
              </a:rPr>
              <a:t>О</a:t>
            </a:r>
            <a:r>
              <a:rPr lang="ru-RU" sz="825" dirty="0">
                <a:latin typeface="Verdana"/>
                <a:cs typeface="Verdana"/>
              </a:rPr>
              <a:t>О </a:t>
            </a:r>
            <a:endParaRPr sz="825" dirty="0">
              <a:latin typeface="Verdana"/>
              <a:cs typeface="Verdana"/>
            </a:endParaRPr>
          </a:p>
          <a:p>
            <a:pPr marL="9525" marR="3810" algn="ctr"/>
            <a:r>
              <a:rPr sz="825" spc="-8" dirty="0" err="1">
                <a:latin typeface="Verdana"/>
                <a:cs typeface="Verdana"/>
              </a:rPr>
              <a:t>у</a:t>
            </a:r>
            <a:r>
              <a:rPr sz="825" spc="-4" dirty="0" err="1">
                <a:latin typeface="Verdana"/>
                <a:cs typeface="Verdana"/>
              </a:rPr>
              <a:t>ста</a:t>
            </a:r>
            <a:r>
              <a:rPr sz="825" dirty="0" err="1">
                <a:latin typeface="Verdana"/>
                <a:cs typeface="Verdana"/>
              </a:rPr>
              <a:t>н</a:t>
            </a:r>
            <a:r>
              <a:rPr sz="825" spc="-4" dirty="0" err="1">
                <a:latin typeface="Verdana"/>
                <a:cs typeface="Verdana"/>
              </a:rPr>
              <a:t>а</a:t>
            </a:r>
            <a:r>
              <a:rPr sz="825" dirty="0" err="1">
                <a:latin typeface="Verdana"/>
                <a:cs typeface="Verdana"/>
              </a:rPr>
              <a:t>вли</a:t>
            </a:r>
            <a:r>
              <a:rPr sz="825" spc="4" dirty="0" err="1">
                <a:latin typeface="Verdana"/>
                <a:cs typeface="Verdana"/>
              </a:rPr>
              <a:t>в</a:t>
            </a:r>
            <a:r>
              <a:rPr sz="825" spc="-4" dirty="0" err="1">
                <a:latin typeface="Verdana"/>
                <a:cs typeface="Verdana"/>
              </a:rPr>
              <a:t>а</a:t>
            </a:r>
            <a:r>
              <a:rPr sz="825" dirty="0" err="1">
                <a:latin typeface="Verdana"/>
                <a:cs typeface="Verdana"/>
              </a:rPr>
              <a:t>ет</a:t>
            </a:r>
            <a:r>
              <a:rPr sz="825" dirty="0">
                <a:latin typeface="Verdana"/>
                <a:cs typeface="Verdana"/>
              </a:rPr>
              <a:t>  </a:t>
            </a:r>
            <a:r>
              <a:rPr sz="825" spc="-4" dirty="0">
                <a:latin typeface="Verdana"/>
                <a:cs typeface="Verdana"/>
              </a:rPr>
              <a:t>график</a:t>
            </a:r>
            <a:endParaRPr sz="825" dirty="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396865" y="1554289"/>
            <a:ext cx="3596164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548217" y="1592008"/>
            <a:ext cx="329326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solidFill>
                  <a:srgbClr val="FF0000"/>
                </a:solidFill>
                <a:latin typeface="Verdana"/>
                <a:cs typeface="Verdana"/>
              </a:rPr>
              <a:t>Начало</a:t>
            </a:r>
            <a:r>
              <a:rPr sz="1200" spc="-8" dirty="0">
                <a:solidFill>
                  <a:srgbClr val="FF0000"/>
                </a:solidFill>
                <a:latin typeface="Verdana"/>
                <a:cs typeface="Verdana"/>
              </a:rPr>
              <a:t> приема</a:t>
            </a:r>
            <a:r>
              <a:rPr sz="1200" spc="4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rgbClr val="FF0000"/>
                </a:solidFill>
                <a:latin typeface="Verdana"/>
                <a:cs typeface="Verdana"/>
              </a:rPr>
              <a:t>заявлений</a:t>
            </a:r>
            <a:r>
              <a:rPr sz="1200" spc="11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rgbClr val="FF0000"/>
                </a:solidFill>
                <a:latin typeface="Verdana"/>
                <a:cs typeface="Verdana"/>
              </a:rPr>
              <a:t>–</a:t>
            </a:r>
            <a:r>
              <a:rPr sz="1200" spc="-11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lang="ru-RU" sz="1200" b="1" spc="-4" dirty="0">
                <a:solidFill>
                  <a:srgbClr val="FF0000"/>
                </a:solidFill>
                <a:latin typeface="Verdana"/>
                <a:cs typeface="Verdana"/>
              </a:rPr>
              <a:t>30</a:t>
            </a:r>
            <a:r>
              <a:rPr sz="1200" b="1" spc="-4" dirty="0">
                <a:solidFill>
                  <a:srgbClr val="FF0000"/>
                </a:solidFill>
                <a:latin typeface="Verdana"/>
                <a:cs typeface="Verdana"/>
              </a:rPr>
              <a:t>.0</a:t>
            </a:r>
            <a:r>
              <a:rPr lang="ru-RU" sz="1200" b="1" spc="-4" dirty="0">
                <a:solidFill>
                  <a:srgbClr val="FF0000"/>
                </a:solidFill>
                <a:latin typeface="Verdana"/>
                <a:cs typeface="Verdana"/>
              </a:rPr>
              <a:t>3</a:t>
            </a:r>
            <a:r>
              <a:rPr sz="1200" b="1" spc="-4" dirty="0">
                <a:solidFill>
                  <a:srgbClr val="FF0000"/>
                </a:solidFill>
                <a:latin typeface="Verdana"/>
                <a:cs typeface="Verdana"/>
              </a:rPr>
              <a:t>.202</a:t>
            </a:r>
            <a:r>
              <a:rPr lang="ru-RU" sz="1200" b="1" spc="-4" dirty="0">
                <a:solidFill>
                  <a:srgbClr val="FF0000"/>
                </a:solidFill>
                <a:latin typeface="Verdana"/>
                <a:cs typeface="Verdana"/>
              </a:rPr>
              <a:t>3</a:t>
            </a:r>
            <a:endParaRPr sz="12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09899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097" y="267494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629097" y="699542"/>
            <a:ext cx="8407399" cy="425741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99073">
              <a:spcBef>
                <a:spcPts val="851"/>
              </a:spcBef>
            </a:pPr>
            <a:r>
              <a:rPr sz="1200" b="1" spc="-8" dirty="0" err="1">
                <a:solidFill>
                  <a:srgbClr val="001F5F"/>
                </a:solidFill>
                <a:latin typeface="+mn-lt"/>
                <a:cs typeface="Verdana"/>
              </a:rPr>
              <a:t>Исчерпывающий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перечень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согласно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b="1" spc="-4" dirty="0">
                <a:solidFill>
                  <a:srgbClr val="001F5F"/>
                </a:solidFill>
                <a:latin typeface="+mn-lt"/>
                <a:cs typeface="Verdana"/>
              </a:rPr>
              <a:t>Порядку 458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:</a:t>
            </a:r>
            <a:endParaRPr sz="1200" dirty="0">
              <a:latin typeface="+mn-lt"/>
              <a:cs typeface="Verdana"/>
            </a:endParaRPr>
          </a:p>
          <a:p>
            <a:pPr>
              <a:spcBef>
                <a:spcPts val="30"/>
              </a:spcBef>
            </a:pPr>
            <a:endParaRPr sz="1200" dirty="0">
              <a:latin typeface="+mn-lt"/>
              <a:cs typeface="Verdana"/>
            </a:endParaRPr>
          </a:p>
          <a:p>
            <a:pPr marL="199073" marR="346710"/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зачисления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на следующий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учебный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год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заявителем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представляются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копии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следующих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документов: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заявление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</a:t>
            </a:r>
            <a:r>
              <a:rPr sz="1200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форме</a:t>
            </a:r>
            <a:r>
              <a:rPr lang="ru-RU" sz="1200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, установленной образовательной организацией</a:t>
            </a:r>
            <a:r>
              <a:rPr sz="1200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;</a:t>
            </a:r>
            <a:endParaRPr sz="1200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рождении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lang="ru-RU" sz="1200" spc="-8" dirty="0">
              <a:solidFill>
                <a:srgbClr val="001F5F"/>
              </a:solidFill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lang="ru-RU" sz="1200" b="1" spc="-8" dirty="0">
                <a:solidFill>
                  <a:srgbClr val="001F5F"/>
                </a:solidFill>
                <a:latin typeface="+mn-lt"/>
                <a:cs typeface="Verdana"/>
              </a:rPr>
              <a:t>паспорт родителя</a:t>
            </a:r>
            <a:r>
              <a:rPr lang="ru-RU"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рождении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полнородных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неполнородных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брата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(или)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сестры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использования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права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образовательным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программам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начального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общего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образования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lang="ru-RU" sz="1200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государственную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spc="41" dirty="0">
                <a:solidFill>
                  <a:srgbClr val="001F5F"/>
                </a:solidFill>
                <a:latin typeface="+mn-lt"/>
                <a:cs typeface="Verdana"/>
              </a:rPr>
              <a:t>или муниципальную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образовательную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организацию,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которой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обучаются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его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брат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(или)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сестра);</a:t>
            </a:r>
            <a:endParaRPr sz="1200" dirty="0">
              <a:latin typeface="+mn-lt"/>
              <a:cs typeface="Verdana"/>
            </a:endParaRPr>
          </a:p>
          <a:p>
            <a:pPr marL="328613" marR="381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пребывания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справка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оформления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,</a:t>
            </a:r>
            <a:r>
              <a:rPr lang="ru-RU" sz="1200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проживающего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территории,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использования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права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внеочередного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lang="ru-RU" sz="1200" spc="-8" dirty="0">
                <a:solidFill>
                  <a:srgbClr val="001F5F"/>
                </a:solidFill>
                <a:latin typeface="+mn-lt"/>
                <a:cs typeface="Verdana"/>
              </a:rPr>
              <a:t> приема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документ,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подтверждающий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право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внеочередного,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lang="ru-RU" sz="1200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государственные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(справку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работы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родителя(ей)</a:t>
            </a:r>
            <a:r>
              <a:rPr sz="1200" spc="5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(законного(ых)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представителя(ей)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ребенка,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справку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уполномоченного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органа,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решение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суда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т.д.);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заключение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психолого-медико-педагогической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комиссии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(при</a:t>
            </a:r>
            <a:r>
              <a:rPr sz="1200" spc="11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наличии)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16669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разрешение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6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им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возраста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26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и</a:t>
            </a:r>
            <a:r>
              <a:rPr sz="1200" b="1" spc="19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 </a:t>
            </a:r>
            <a:r>
              <a:rPr sz="1200" b="1" spc="-334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месяцев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b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b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b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b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восьми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(при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зачислении</a:t>
            </a:r>
            <a:r>
              <a:rPr sz="1200" i="1" spc="3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ребенка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на</a:t>
            </a:r>
            <a:r>
              <a:rPr sz="1200" i="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обучение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</a:t>
            </a:r>
            <a:r>
              <a:rPr lang="ru-RU"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первый</a:t>
            </a:r>
            <a:r>
              <a:rPr sz="1200" i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класс</a:t>
            </a:r>
            <a:r>
              <a:rPr sz="1200" i="1" spc="37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26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</a:t>
            </a:r>
            <a:r>
              <a:rPr sz="1200" i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месяцев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i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i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восьми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лет)</a:t>
            </a:r>
            <a:endParaRPr sz="1200" i="1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</p:txBody>
      </p:sp>
      <p:pic>
        <p:nvPicPr>
          <p:cNvPr id="5" name="Picture 2" descr="D:\Users\Гульнара\Desktop\11.jpg">
            <a:extLst>
              <a:ext uri="{FF2B5EF4-FFF2-40B4-BE49-F238E27FC236}">
                <a16:creationId xmlns:a16="http://schemas.microsoft.com/office/drawing/2014/main" id="{8A09FE2A-5236-418A-9BAA-96AF2803A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688" y="0"/>
            <a:ext cx="1274312" cy="127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469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65175" y="38688"/>
            <a:ext cx="5832648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0407" y="850460"/>
            <a:ext cx="8279705" cy="3454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Документ о регистрации по месту жительства или пребывания</a:t>
            </a:r>
            <a:r>
              <a:rPr lang="ru-RU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Предоставляется исключительно МВД!</a:t>
            </a:r>
            <a:r>
              <a:rPr lang="en-US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или справка о приеме документов для оформления регистрации по месту жительства.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1400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1400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Важно! </a:t>
            </a: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п.5 раздела </a:t>
            </a:r>
            <a:r>
              <a:rPr lang="en-US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III </a:t>
            </a: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протокола заседания Правительственной комиссии по проведению административной реформы от 01.11.2016 №143 из нормативных актов РТ исключены требования о предоставлении выписок из домовых книг, справок о составе семьи и иных документов, содержащих сведения о лицах, проживающих совместно заявителем, и родственных связей между данными лицами и заявителем. </a:t>
            </a:r>
          </a:p>
        </p:txBody>
      </p:sp>
    </p:spTree>
    <p:extLst>
      <p:ext uri="{BB962C8B-B14F-4D97-AF65-F5344CB8AC3E}">
        <p14:creationId xmlns:p14="http://schemas.microsoft.com/office/powerpoint/2010/main" val="106764168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9385" y="160337"/>
            <a:ext cx="5832648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059582"/>
            <a:ext cx="792088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представителя).</a:t>
            </a:r>
            <a:endParaRPr lang="ru-RU" i="1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 </a:t>
            </a:r>
            <a:r>
              <a:rPr lang="ru-RU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(полнородных и </a:t>
            </a:r>
            <a:r>
              <a:rPr lang="ru-RU" i="1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неполнородных</a:t>
            </a:r>
            <a:r>
              <a:rPr lang="ru-RU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братьев и сестер,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усыновленных (удочеренных) или находящихся под опекой или попечительством в семье, включая приемные семьи</a:t>
            </a:r>
            <a:r>
              <a:rPr lang="ru-RU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Первоочередное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родителя (законного представителя).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из военкомата для мобилизованных </a:t>
            </a:r>
          </a:p>
        </p:txBody>
      </p:sp>
    </p:spTree>
    <p:extLst>
      <p:ext uri="{BB962C8B-B14F-4D97-AF65-F5344CB8AC3E}">
        <p14:creationId xmlns:p14="http://schemas.microsoft.com/office/powerpoint/2010/main" val="325810717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BAC77-8DAA-4599-86F4-67282EA65F4E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7" name="Объект 5"/>
          <p:cNvPicPr/>
          <p:nvPr/>
        </p:nvPicPr>
        <p:blipFill rotWithShape="1">
          <a:blip r:embed="rId2"/>
          <a:srcRect l="17755" t="3333" r="13469"/>
          <a:stretch/>
        </p:blipFill>
        <p:spPr bwMode="auto">
          <a:xfrm>
            <a:off x="899592" y="174403"/>
            <a:ext cx="6336704" cy="3384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3635896" y="4083918"/>
            <a:ext cx="5328592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При необходимости по указанному телефону можно проверить подлинность справки или сделать письменный запрос</a:t>
            </a:r>
          </a:p>
        </p:txBody>
      </p:sp>
    </p:spTree>
    <p:extLst>
      <p:ext uri="{BB962C8B-B14F-4D97-AF65-F5344CB8AC3E}">
        <p14:creationId xmlns:p14="http://schemas.microsoft.com/office/powerpoint/2010/main" val="427062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11510"/>
            <a:ext cx="8136904" cy="4312461"/>
          </a:xfrm>
          <a:prstGeom prst="rect">
            <a:avLst/>
          </a:prstGeom>
        </p:spPr>
      </p:pic>
      <p:sp>
        <p:nvSpPr>
          <p:cNvPr id="3" name="object 44"/>
          <p:cNvSpPr/>
          <p:nvPr/>
        </p:nvSpPr>
        <p:spPr>
          <a:xfrm>
            <a:off x="5382488" y="4217393"/>
            <a:ext cx="3582000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00B0F0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Начало приема 30 марта в 8.00 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 rot="2280000">
            <a:off x="5094457" y="3807854"/>
            <a:ext cx="576064" cy="201383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328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00664" y="88186"/>
            <a:ext cx="47354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Образец заявления.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55209" y="4078586"/>
            <a:ext cx="4442033" cy="875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в общем заявлении прописали выбор родного языка, то отдельное заявление не нужно.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932413"/>
            <a:ext cx="3004857" cy="3857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2" y="124070"/>
            <a:ext cx="2586526" cy="373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5632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3" y="1491630"/>
            <a:ext cx="8604448" cy="1423465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 defTabSz="914355">
              <a:spcAft>
                <a:spcPts val="0"/>
              </a:spcAft>
            </a:pPr>
            <a:r>
              <a:rPr lang="ru-RU" sz="4400" b="1" dirty="0">
                <a:solidFill>
                  <a:srgbClr val="002060"/>
                </a:solidFill>
              </a:rPr>
              <a:t>Спасибо за внимание!</a:t>
            </a:r>
          </a:p>
          <a:p>
            <a:pPr algn="ctr" defTabSz="914355">
              <a:spcAft>
                <a:spcPts val="0"/>
              </a:spcAft>
            </a:pP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3571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10280</TotalTime>
  <Words>927</Words>
  <Application>Microsoft Office PowerPoint</Application>
  <PresentationFormat>Экран (16:9)</PresentationFormat>
  <Paragraphs>96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Arial MT</vt:lpstr>
      <vt:lpstr>Calibri</vt:lpstr>
      <vt:lpstr>Roboto</vt:lpstr>
      <vt:lpstr>Symbol</vt:lpstr>
      <vt:lpstr>Times New Roman</vt:lpstr>
      <vt:lpstr>Verdana</vt:lpstr>
      <vt:lpstr>Wingdings</vt:lpstr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ПРИЕМ В ПЕРВЫЕ КЛАССЫ ОБРАЗОВАТЕЛЬНЫХ УЧРЕЖДЕНИЙ</vt:lpstr>
      <vt:lpstr>ПРИЕМ В ПЕРВЫЕ КЛАССЫ ОБРАЗОВАТЕЛЬНЫХ УЧРЕЖДЕНИЙ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Альфия</cp:lastModifiedBy>
  <cp:revision>1072</cp:revision>
  <cp:lastPrinted>2022-02-21T16:46:07Z</cp:lastPrinted>
  <dcterms:created xsi:type="dcterms:W3CDTF">2015-10-13T08:15:21Z</dcterms:created>
  <dcterms:modified xsi:type="dcterms:W3CDTF">2023-03-05T08:23:53Z</dcterms:modified>
</cp:coreProperties>
</file>